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924" y="162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8FB1-873D-AF44-AD6F-506D5738867E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F1F7-FCE3-6449-8894-024BC83D3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6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8FB1-873D-AF44-AD6F-506D5738867E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F1F7-FCE3-6449-8894-024BC83D3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6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8FB1-873D-AF44-AD6F-506D5738867E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F1F7-FCE3-6449-8894-024BC83D3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8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8FB1-873D-AF44-AD6F-506D5738867E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F1F7-FCE3-6449-8894-024BC83D3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8FB1-873D-AF44-AD6F-506D5738867E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F1F7-FCE3-6449-8894-024BC83D3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7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8FB1-873D-AF44-AD6F-506D5738867E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F1F7-FCE3-6449-8894-024BC83D3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6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8FB1-873D-AF44-AD6F-506D5738867E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F1F7-FCE3-6449-8894-024BC83D3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5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8FB1-873D-AF44-AD6F-506D5738867E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F1F7-FCE3-6449-8894-024BC83D3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0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8FB1-873D-AF44-AD6F-506D5738867E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F1F7-FCE3-6449-8894-024BC83D3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3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8FB1-873D-AF44-AD6F-506D5738867E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F1F7-FCE3-6449-8894-024BC83D3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75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38FB1-873D-AF44-AD6F-506D5738867E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F1F7-FCE3-6449-8894-024BC83D3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3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38FB1-873D-AF44-AD6F-506D5738867E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F1F7-FCE3-6449-8894-024BC83D3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3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ao.gov/products/GAO-08-8" TargetMode="External"/><Relationship Id="rId3" Type="http://schemas.openxmlformats.org/officeDocument/2006/relationships/hyperlink" Target="http://www.nirsonline.org/storage/nirs/documents/2014%20Scorecard/final_2014_scorecard.pdf" TargetMode="External"/><Relationship Id="rId7" Type="http://schemas.openxmlformats.org/officeDocument/2006/relationships/hyperlink" Target="http://www.retirementsecurityforall.org/document.php?f=small-bi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irsonline.org/storage/nirs/documents/Retirement%20Savings%20Crisis/retirementsavingscrisis_final.pdf" TargetMode="External"/><Relationship Id="rId5" Type="http://schemas.openxmlformats.org/officeDocument/2006/relationships/hyperlink" Target="http://www.aarp.org/politics-society/advocacy/financial-security/info-2014/americans-without-retirement-plan.html" TargetMode="External"/><Relationship Id="rId10" Type="http://schemas.openxmlformats.org/officeDocument/2006/relationships/hyperlink" Target="http://sharenet/SASINET/My%20Financial%20Security/Financial%20Securit%20Campaign%20(Retirement)/State%20Fact%20Sheets/2014%20State%20Fact%20Sheets/Information%20that%20Applies%20to%20All%20States/StateEmploymentStatistics.Table.Census2011.081414.xls" TargetMode="External"/><Relationship Id="rId4" Type="http://schemas.openxmlformats.org/officeDocument/2006/relationships/hyperlink" Target="http://blog.aarp.org/2014/07/14/a-secure-retirement-american-dream-or-pipe-dream/" TargetMode="External"/><Relationship Id="rId9" Type="http://schemas.openxmlformats.org/officeDocument/2006/relationships/hyperlink" Target="http://blog.aarp.org/2014/06/24/greater-saving-can-increase-retirement-security-and-economic-growt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2470" y="784696"/>
            <a:ext cx="1684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VERA Accounts: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4" name="Picture 13" descr="146715572 cropp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151380" cy="1631188"/>
          </a:xfrm>
          <a:prstGeom prst="rect">
            <a:avLst/>
          </a:prstGeom>
          <a:noFill/>
          <a:ln w="9525" algn="in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32711" y="9658987"/>
            <a:ext cx="86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125345" y="-35357"/>
            <a:ext cx="5647055" cy="1643714"/>
          </a:xfrm>
          <a:prstGeom prst="rect">
            <a:avLst/>
          </a:prstGeom>
          <a:solidFill>
            <a:schemeClr val="dk1">
              <a:lumMod val="0"/>
              <a:lumOff val="0"/>
            </a:schemeClr>
          </a:solidFill>
          <a:ln w="9525" algn="in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srgbClr val="EF3829"/>
              </a:solidFill>
              <a:effectLst/>
              <a:latin typeface="Arial Rounded MT Bold"/>
              <a:ea typeface="Calibri"/>
              <a:cs typeface="Arial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rgbClr val="EF3829"/>
              </a:solidFill>
              <a:latin typeface="Arial Rounded MT Bold"/>
              <a:ea typeface="Calibri"/>
              <a:cs typeface="Arial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srgbClr val="EF3829"/>
              </a:solidFill>
              <a:effectLst/>
              <a:latin typeface="Arial Rounded MT Bold"/>
              <a:ea typeface="Calibri"/>
              <a:cs typeface="Arial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rgbClr val="EF3829"/>
              </a:solidFill>
              <a:latin typeface="Arial Rounded MT Bold"/>
              <a:ea typeface="Calibri"/>
              <a:cs typeface="Arial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EF3829"/>
                </a:solidFill>
                <a:effectLst/>
                <a:latin typeface="Arial Rounded MT Bold"/>
                <a:ea typeface="Calibri"/>
                <a:cs typeface="Arial"/>
              </a:rPr>
              <a:t>Work and Save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2697" y="2038320"/>
            <a:ext cx="7107008" cy="820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The </a:t>
            </a:r>
            <a:r>
              <a:rPr lang="en-US" sz="1400" dirty="0"/>
              <a:t>expectation of a comfortable retirement is no longer a reality for far too many </a:t>
            </a:r>
            <a:r>
              <a:rPr lang="en-US" sz="1400" dirty="0" smtClean="0"/>
              <a:t>Virginians. </a:t>
            </a:r>
            <a:r>
              <a:rPr lang="en-US" sz="1400" dirty="0"/>
              <a:t>Instead, </a:t>
            </a:r>
            <a:r>
              <a:rPr lang="en-US" sz="1400" dirty="0" smtClean="0"/>
              <a:t>thousands face </a:t>
            </a:r>
            <a:r>
              <a:rPr lang="en-US" sz="1400" dirty="0"/>
              <a:t>the risk of running out of savings after they retire</a:t>
            </a:r>
            <a:r>
              <a:rPr lang="en-US" sz="1400" dirty="0" smtClean="0"/>
              <a:t>.</a:t>
            </a:r>
            <a:br>
              <a:rPr lang="en-US" sz="1400" dirty="0" smtClean="0"/>
            </a:br>
            <a:r>
              <a:rPr lang="en-US" sz="1400" dirty="0" smtClean="0"/>
              <a:t> </a:t>
            </a:r>
          </a:p>
          <a:p>
            <a:r>
              <a:rPr lang="en-US" sz="1400" dirty="0" smtClean="0"/>
              <a:t>We are facing </a:t>
            </a:r>
            <a:r>
              <a:rPr lang="en-US" sz="1400" dirty="0"/>
              <a:t>a vast retirement </a:t>
            </a:r>
            <a:r>
              <a:rPr lang="en-US" sz="1400" dirty="0" smtClean="0"/>
              <a:t>savings crisis. </a:t>
            </a:r>
            <a:r>
              <a:rPr lang="en-US" sz="1400" dirty="0"/>
              <a:t>According to the National Institute on Retirement Security, </a:t>
            </a:r>
            <a:r>
              <a:rPr lang="en-US" sz="1400" b="1" dirty="0"/>
              <a:t>the typical working-age household has only $3,000 in retirement assets </a:t>
            </a:r>
            <a:r>
              <a:rPr lang="en-US" sz="1400" dirty="0"/>
              <a:t>and near-retirement households have just $12,000 in savings. </a:t>
            </a:r>
          </a:p>
          <a:p>
            <a:endParaRPr lang="en-US" sz="1400" b="1" dirty="0" smtClean="0"/>
          </a:p>
          <a:p>
            <a:r>
              <a:rPr lang="en-US" sz="1400" dirty="0" smtClean="0"/>
              <a:t>Nearly </a:t>
            </a:r>
            <a:r>
              <a:rPr lang="en-US" sz="1400" b="1" dirty="0"/>
              <a:t>1.3 million Virginians lack a way to save for retirement at work</a:t>
            </a:r>
            <a:r>
              <a:rPr lang="en-US" sz="1400" dirty="0"/>
              <a:t>. As a result, workers are more likely to rely on Social Security as their only source of retirement income.</a:t>
            </a:r>
          </a:p>
          <a:p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2400" b="1" dirty="0" smtClean="0">
                <a:solidFill>
                  <a:srgbClr val="FF0000"/>
                </a:solidFill>
              </a:rPr>
              <a:t>A </a:t>
            </a:r>
            <a:r>
              <a:rPr lang="en-US" sz="2400" b="1" smtClean="0">
                <a:solidFill>
                  <a:srgbClr val="FF0000"/>
                </a:solidFill>
              </a:rPr>
              <a:t>Common Sense </a:t>
            </a:r>
            <a:r>
              <a:rPr lang="en-US" sz="2400" b="1" dirty="0" smtClean="0">
                <a:solidFill>
                  <a:srgbClr val="FF0000"/>
                </a:solidFill>
              </a:rPr>
              <a:t>Solution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400" dirty="0" smtClean="0"/>
              <a:t>AARP </a:t>
            </a:r>
            <a:r>
              <a:rPr lang="en-US" sz="1400" dirty="0"/>
              <a:t>supports </a:t>
            </a:r>
            <a:r>
              <a:rPr lang="en-US" sz="1400" dirty="0" smtClean="0"/>
              <a:t>a </a:t>
            </a:r>
            <a:r>
              <a:rPr lang="en-US" sz="1400" dirty="0"/>
              <a:t>public-private partnership, which allows workers to save for retirement via payroll </a:t>
            </a:r>
            <a:r>
              <a:rPr lang="en-US" sz="1400" dirty="0" smtClean="0"/>
              <a:t>deduction, </a:t>
            </a:r>
            <a:r>
              <a:rPr lang="en-US" sz="1400" dirty="0"/>
              <a:t>much like a </a:t>
            </a:r>
            <a:r>
              <a:rPr lang="en-US" sz="1400" b="1" dirty="0"/>
              <a:t>529 college savings </a:t>
            </a:r>
            <a:r>
              <a:rPr lang="en-US" sz="1400" b="1" dirty="0" smtClean="0"/>
              <a:t>plan, </a:t>
            </a:r>
            <a:r>
              <a:rPr lang="en-US" sz="1400" dirty="0" smtClean="0"/>
              <a:t>at no risk or cost to the employer. </a:t>
            </a:r>
            <a:br>
              <a:rPr lang="en-US" sz="1400" dirty="0" smtClean="0"/>
            </a:b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>
                <a:sym typeface="Wingdings" panose="05000000000000000000" pitchFamily="2" charset="2"/>
              </a:rPr>
              <a:t>P</a:t>
            </a:r>
            <a:r>
              <a:rPr lang="en-US" sz="1400" b="1" dirty="0" smtClean="0"/>
              <a:t>romotes </a:t>
            </a:r>
            <a:r>
              <a:rPr lang="en-US" sz="1400" b="1" dirty="0"/>
              <a:t>Financial Freedom</a:t>
            </a:r>
            <a:r>
              <a:rPr lang="en-US" sz="1400" dirty="0"/>
              <a:t>: </a:t>
            </a:r>
            <a:r>
              <a:rPr lang="en-US" sz="1400" dirty="0" smtClean="0"/>
              <a:t>Work </a:t>
            </a:r>
            <a:r>
              <a:rPr lang="en-US" sz="1400" dirty="0"/>
              <a:t>and Save accounts make it easier for workers to grow the additional savings they will need to live a secure and independent future. </a:t>
            </a:r>
            <a:br>
              <a:rPr lang="en-US" sz="1400" dirty="0"/>
            </a:b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Gives Workers </a:t>
            </a:r>
            <a:r>
              <a:rPr lang="en-US" sz="1400" b="1" dirty="0"/>
              <a:t>a Choice</a:t>
            </a:r>
            <a:r>
              <a:rPr lang="en-US" sz="1400" dirty="0"/>
              <a:t>: Accounts are voluntary. It’s up to employees to decide if they want to participate. </a:t>
            </a:r>
            <a:br>
              <a:rPr lang="en-US" sz="1400" dirty="0"/>
            </a:b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Gives </a:t>
            </a:r>
            <a:r>
              <a:rPr lang="en-US" sz="1400" b="1" dirty="0"/>
              <a:t>Employees Control</a:t>
            </a:r>
            <a:r>
              <a:rPr lang="en-US" sz="1400" dirty="0"/>
              <a:t>: Accounts are portable. When employees switch jobs, they can take their Work and Save accounts with them. </a:t>
            </a:r>
            <a:br>
              <a:rPr lang="en-US" sz="1400" dirty="0"/>
            </a:b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Saves </a:t>
            </a:r>
            <a:r>
              <a:rPr lang="en-US" sz="1400" b="1" dirty="0"/>
              <a:t>Taxpayer Dollars</a:t>
            </a:r>
            <a:r>
              <a:rPr lang="en-US" sz="1400" dirty="0"/>
              <a:t>: Giving employees a simple way to save for retirement will mean fewer </a:t>
            </a:r>
            <a:r>
              <a:rPr lang="en-US" sz="1400" dirty="0" smtClean="0"/>
              <a:t>Virginians </a:t>
            </a:r>
            <a:r>
              <a:rPr lang="en-US" sz="1400" dirty="0"/>
              <a:t>will need to rely on government safety net services, which will save taxpayer dollars. </a:t>
            </a:r>
            <a:br>
              <a:rPr lang="en-US" sz="1400" dirty="0"/>
            </a:b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No Risk to </a:t>
            </a:r>
            <a:r>
              <a:rPr lang="en-US" sz="1400" b="1" dirty="0" smtClean="0"/>
              <a:t>the Commonwealth</a:t>
            </a:r>
            <a:r>
              <a:rPr lang="en-US" sz="1400" dirty="0" smtClean="0"/>
              <a:t>: The state is  </a:t>
            </a:r>
            <a:r>
              <a:rPr lang="en-US" sz="1400" dirty="0"/>
              <a:t>not responsible for </a:t>
            </a:r>
            <a:r>
              <a:rPr lang="en-US" sz="1400" dirty="0" smtClean="0"/>
              <a:t>an employees’ </a:t>
            </a:r>
            <a:r>
              <a:rPr lang="en-US" sz="1400" dirty="0"/>
              <a:t>gains or losses in the market.</a:t>
            </a:r>
          </a:p>
          <a:p>
            <a:r>
              <a:rPr lang="en-US" sz="1400" b="1" dirty="0" smtClean="0"/>
              <a:t/>
            </a:r>
            <a:br>
              <a:rPr lang="en-US" sz="1400" b="1" dirty="0" smtClean="0"/>
            </a:br>
            <a:endParaRPr lang="en-US" sz="1400" b="1" dirty="0" smtClean="0"/>
          </a:p>
          <a:p>
            <a:pPr algn="ctr"/>
            <a:endParaRPr lang="en-US" sz="1400" dirty="0" smtClean="0"/>
          </a:p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endParaRPr lang="en-US" sz="2300" b="1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422" y="8892552"/>
            <a:ext cx="2388722" cy="849367"/>
          </a:xfrm>
          <a:prstGeom prst="rect">
            <a:avLst/>
          </a:prstGeom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" y="8717280"/>
            <a:ext cx="5059679" cy="1311039"/>
          </a:xfrm>
          <a:prstGeom prst="rect">
            <a:avLst/>
          </a:prstGeom>
          <a:solidFill>
            <a:schemeClr val="dk1">
              <a:lumMod val="0"/>
              <a:lumOff val="0"/>
            </a:schemeClr>
          </a:solidFill>
          <a:ln w="9525" algn="in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srgbClr val="EF3829"/>
              </a:solidFill>
              <a:effectLst/>
              <a:latin typeface="Arial Rounded MT Bold"/>
              <a:ea typeface="Calibri"/>
              <a:cs typeface="Arial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rgbClr val="EF3829"/>
              </a:solidFill>
              <a:latin typeface="Arial Rounded MT Bold"/>
              <a:ea typeface="Calibri"/>
              <a:cs typeface="Arial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srgbClr val="EF3829"/>
              </a:solidFill>
              <a:effectLst/>
              <a:latin typeface="Arial Rounded MT Bold"/>
              <a:ea typeface="Calibri"/>
              <a:cs typeface="Arial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rgbClr val="EF3829"/>
              </a:solidFill>
              <a:latin typeface="Arial Rounded MT Bold"/>
              <a:ea typeface="Calibri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010" y="8634150"/>
            <a:ext cx="52235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~ Gives </a:t>
            </a:r>
            <a:r>
              <a:rPr lang="en-US" sz="2000" b="1" dirty="0" smtClean="0">
                <a:solidFill>
                  <a:schemeClr val="bg1"/>
                </a:solidFill>
              </a:rPr>
              <a:t>Virginians a choice 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bg1"/>
                </a:solidFill>
              </a:rPr>
              <a:t>  ~ Promotes </a:t>
            </a:r>
            <a:r>
              <a:rPr lang="en-US" sz="2000" b="1" dirty="0">
                <a:solidFill>
                  <a:schemeClr val="bg1"/>
                </a:solidFill>
              </a:rPr>
              <a:t>self-reliance       </a:t>
            </a:r>
            <a:r>
              <a:rPr lang="en-US" sz="2000" b="1" dirty="0" smtClean="0">
                <a:solidFill>
                  <a:schemeClr val="bg1"/>
                </a:solidFill>
              </a:rPr>
              <a:t>	~ Voluntary </a:t>
            </a:r>
          </a:p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chemeClr val="bg1"/>
                </a:solidFill>
              </a:rPr>
              <a:t>~ No risk or cost to businesses </a:t>
            </a:r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SessionQuestionData" descr="&lt;?xml version=&quot;1.0&quot;?&gt;&lt;AllQuestions /&gt;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13" name="SessionAnswerData" descr="&lt;?xml version=&quot;1.0&quot;?&gt;&lt;AllAnswers /&gt;" hidden="1"/>
          <p:cNvSpPr txBox="1"/>
          <p:nvPr/>
        </p:nvSpPr>
        <p:spPr>
          <a:xfrm>
            <a:off x="127000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15" name="SessionResponseData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16" name="SessionPresentationSettingsData" descr="&lt;?xml version=&quot;1.0&quot;?&gt;&lt;Settings&gt;&lt;answerBulletFormat&gt;Numeric&lt;/answerBulletFormat&gt;&lt;answerNowAutoInsert&gt;No&lt;/answerNowAutoInsert&gt;&lt;answerNowStyle&gt;Explosion&lt;/answerNowStyle&gt;&lt;answerNowText&gt;Answer Now&lt;/answerNowText&gt;&lt;chartColors&gt;Use PowerPoint Color Scheme&lt;/chartColors&gt;&lt;chartType&gt;Horizontal&lt;/chartType&gt;&lt;correctAnswerIndicator&gt;Checkmark&lt;/correctAnswerIndicator&gt;&lt;countdownAutoInsert&gt;No&lt;/countdownAutoInsert&gt;&lt;countdownSeconds&gt;10&lt;/countdownSeconds&gt;&lt;countdownSound&gt;TicToc.wav&lt;/countdownSound&gt;&lt;countdownStyle&gt;Box&lt;/countdownStyle&gt;&lt;gridAutoInsert&gt;No&lt;/gridAutoInsert&gt;&lt;gridFillStyle&gt;Answered&lt;/gridFillStyle&gt;&lt;gridFillColor&gt;255,255,0&lt;/gridFillColor&gt;&lt;SimulatedVoteCount&gt;50&lt;/SimulatedVoteCount&gt;&lt;ChartModel&gt;3D&lt;/ChartModel&gt;&lt;gridColor&gt;&lt;/gridColor&gt;&lt;gridAlternateColor&gt;&lt;/gridAlternateColor&gt;&lt;gridIncorrectColor&gt;&lt;/gridIncorrectColor&gt;&lt;gridOpacity&gt;100%&lt;/gridOpacity&gt;&lt;gridTextStyle&gt;Keypad #&lt;/gridTextStyle&gt;&lt;inputSource&gt;Response Devices&lt;/inputSource&gt;&lt;multipleResponseDivisor&gt;# of Responses&lt;/multipleResponseDivisor&gt;&lt;participantsLeaderBoard&gt;5&lt;/participantsLeaderBoard&gt;&lt;percentageDecimalPlaces&gt;0&lt;/percentageDecimalPlaces&gt;&lt;responseCounterAutoInsert&gt;No&lt;/responseCounterAutoInsert&gt;&lt;responseCounterStyle&gt;Oval&lt;/responseCounterStyle&gt;&lt;responseCounterDisplayValue&gt;# of Votes Received&lt;/responseCounterDisplayValue&gt;&lt;insertObjectUsingColor&gt;Blue&lt;/insertObjectUsingColor&gt;&lt;showResults&gt;Yes&lt;/showResults&gt;&lt;teamColors&gt;User Defined&lt;/teamColors&gt;&lt;teamIdentificationType&gt;None&lt;/teamIdentificationType&gt;&lt;teamScoringType&gt;Voting pads only&lt;/teamScoringType&gt;&lt;teamScoringDecimalPlaces&gt;1&lt;/teamScoringDecimalPlaces&gt;&lt;teamIdentificationItem&gt;&lt;/teamIdentificationItem&gt;&lt;teamsLeaderBoard&gt;5&lt;/teamsLeaderBoard&gt;&lt;teamName1&gt;&lt;/teamName1&gt;&lt;teamName2&gt;&lt;/teamName2&gt;&lt;teamName3&gt;&lt;/teamName3&gt;&lt;teamName4&gt;&lt;/teamName4&gt;&lt;teamName5&gt;&lt;/teamName5&gt;&lt;teamName6&gt;&lt;/teamName6&gt;&lt;teamName7&gt;&lt;/teamName7&gt;&lt;teamName8&gt;&lt;/teamName8&gt;&lt;teamName9&gt;&lt;/teamName9&gt;&lt;teamName10&gt;&lt;/teamName10&gt;&lt;showControlBar&gt;Slides with Get Feedback Objects&lt;/showControlBar&gt;&lt;defaultCorrectPointValue&gt;100&lt;/defaultCorrectPointValue&gt;&lt;defaultIncorrectPointValue&gt;0&lt;/defaultIncorrectPointValue&gt;&lt;chartColor1&gt;Color [A=255, R=185, G=222, B=228]&lt;/chartColor1&gt;&lt;chartColor2&gt;Color [A=255, R=51, G=50, B=152]&lt;/chartColor2&gt;&lt;chartColor3&gt;Color [A=255, R=1, G=153, B=154]&lt;/chartColor3&gt;&lt;chartColor4&gt;Color [A=255, R=153, G=202, B=0]&lt;/chartColor4&gt;&lt;chartColor5&gt;Color [A=255, R=128, G=128, B=128]&lt;/chartColor5&gt;&lt;chartColor6&gt;Color [A=255, R=185, G=222, B=228]&lt;/chartColor6&gt;&lt;chartColor7&gt;Color [A=255, R=51, G=50, B=152]&lt;/chartColor7&gt;&lt;chartColor8&gt;Color [A=255, R=1, G=153, B=154]&lt;/chartColor8&gt;&lt;chartColor9&gt;Color [A=255, R=153, G=202, B=0]&lt;/chartColor9&gt;&lt;chartColor10&gt;Color [A=255, R=128, G=128, B=128]&lt;/chartColor10&gt;&lt;teamColor1&gt;Color [A=255, R=187, G=224, B=227]&lt;/teamColor1&gt;&lt;teamColor2&gt;Color [A=255, R=51, G=51, B=153]&lt;/teamColor2&gt;&lt;teamColor3&gt;Color [A=255, R=0, G=153, B=153]&lt;/teamColor3&gt;&lt;teamColor4&gt;Color [A=255, R=153, G=204, B=0]&lt;/teamColor4&gt;&lt;teamColor5&gt;Color [A=255, R=128, G=128, B=128]&lt;/teamColor5&gt;&lt;teamColor6&gt;Color [A=255, R=0, G=0, B=0]&lt;/teamColor6&gt;&lt;teamColor7&gt;Color [A=255, R=0, G=102, B=204]&lt;/teamColor7&gt;&lt;teamColor8&gt;Color [A=255, R=204, G=204, B=255]&lt;/teamColor8&gt;&lt;teamColor9&gt;Color [A=255, R=255, G=0, B=0]&lt;/teamColor9&gt;&lt;teamColor10&gt;Color [A=255, R=255, G=255, B=0]&lt;/teamColor10&gt;&lt;displayAnswerImagesDuringVote&gt;Yes&lt;/displayAnswerImagesDuringVote&gt;&lt;displayAnswerImagesWithResponses&gt;Yes&lt;/displayAnswerImagesWithResponses&gt;&lt;displayAnswerTextDuringVote&gt;Yes&lt;/displayAnswerTextDuringVote&gt;&lt;displayAnswerTextWithResponses&gt;Yes&lt;/displayAnswerTextWithResponses&gt;&lt;questionSlideID&gt;&lt;/questionSlideID&gt;&lt;controlBarState&gt;Expanded&lt;/controlBarState&gt;&lt;isGridColorKnownColor&gt;&lt;/isGridColorKnownColor&gt;&lt;gridColorName&gt;&lt;/gridColorName&gt;&lt;AutoRec&gt;&lt;/AutoRec&gt;&lt;AutoRecTimeIntrvl&gt;&lt;/AutoRecTimeIntrvl&gt;&lt;chartVotesView&gt;Percentage&lt;/chartVotesView&gt;&lt;chartLabelsColor&gt;0,0,0&lt;/chartLabelsColor&gt;&lt;isChartLabelColorKnownColor&gt;&lt;/isChartLabelColorKnownColor&gt;&lt;chartLabelColorName&gt;&lt;/chartLabelColorName&gt;&lt;chartXAxisLabelType&gt;Full Text&lt;/chartXAxisLabelType&gt;&lt;/Settings&gt;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4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2470" y="784696"/>
            <a:ext cx="1684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VERA Accounts: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2711" y="9658987"/>
            <a:ext cx="86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Page 3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-53503"/>
            <a:ext cx="7772399" cy="1526704"/>
          </a:xfrm>
          <a:prstGeom prst="rect">
            <a:avLst/>
          </a:prstGeom>
          <a:solidFill>
            <a:schemeClr val="dk1">
              <a:lumMod val="0"/>
              <a:lumOff val="0"/>
            </a:schemeClr>
          </a:solidFill>
          <a:ln w="9525" algn="in">
            <a:solidFill>
              <a:schemeClr val="dk1">
                <a:lumMod val="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800" dirty="0" smtClean="0">
              <a:solidFill>
                <a:srgbClr val="EF3829"/>
              </a:solidFill>
              <a:effectLst/>
              <a:latin typeface="Arial Rounded MT Bold"/>
              <a:ea typeface="Calibri"/>
              <a:cs typeface="Arial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rgbClr val="EF3829"/>
              </a:solidFill>
              <a:latin typeface="Arial Rounded MT Bold"/>
              <a:ea typeface="Calibri"/>
              <a:cs typeface="Arial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EF3829"/>
                </a:solidFill>
                <a:latin typeface="Arial Rounded MT Bold"/>
                <a:ea typeface="Calibri"/>
                <a:cs typeface="Arial"/>
              </a:rPr>
              <a:t>Virginia by the Numbers</a:t>
            </a:r>
            <a:endParaRPr lang="en-US" sz="3600" dirty="0" smtClean="0">
              <a:solidFill>
                <a:srgbClr val="EF3829"/>
              </a:solidFill>
              <a:effectLst/>
              <a:latin typeface="Arial Rounded MT Bold"/>
              <a:ea typeface="Calibri"/>
              <a:cs typeface="Arial"/>
            </a:endParaRPr>
          </a:p>
          <a:p>
            <a:pPr algn="ctr"/>
            <a:r>
              <a:rPr lang="en-US" sz="2800" dirty="0" smtClean="0">
                <a:solidFill>
                  <a:srgbClr val="FFFFFF"/>
                </a:solidFill>
                <a:latin typeface="Arial Rounded MT Bold"/>
                <a:ea typeface="Calibri"/>
                <a:cs typeface="Arial"/>
              </a:rPr>
              <a:t>Work &amp; Save</a:t>
            </a:r>
            <a:endParaRPr lang="en-US" sz="28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850" y="9115572"/>
            <a:ext cx="1579471" cy="520238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712470" y="1722627"/>
            <a:ext cx="2518410" cy="55182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indent="-342900">
              <a:lnSpc>
                <a:spcPct val="115000"/>
              </a:lnSpc>
              <a:buFont typeface="Symbol"/>
              <a:buChar char=""/>
            </a:pPr>
            <a:r>
              <a:rPr lang="en-US" sz="2000" b="1" dirty="0" smtClean="0">
                <a:effectLst/>
                <a:latin typeface="Calibri"/>
                <a:ea typeface="Calibri"/>
                <a:cs typeface="Times New Roman"/>
              </a:rPr>
              <a:t>45.2% </a:t>
            </a: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sz="1100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The percentage </a:t>
            </a: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of Virginia </a:t>
            </a: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private workers </a:t>
            </a: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without a way to save for retirement at work.</a:t>
            </a:r>
          </a:p>
          <a:p>
            <a:pPr>
              <a:lnSpc>
                <a:spcPct val="115000"/>
              </a:lnSpc>
            </a:pPr>
            <a:endParaRPr lang="en-US" sz="1100" baseline="30000" dirty="0" smtClean="0"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Symbol"/>
              <a:buChar char=""/>
            </a:pPr>
            <a:endParaRPr lang="en-US" sz="1100" baseline="30000" dirty="0">
              <a:effectLst/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buFont typeface="Symbol"/>
              <a:buChar char=""/>
            </a:pPr>
            <a:r>
              <a:rPr lang="en-US" sz="2400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2000" b="1" dirty="0">
                <a:ea typeface="Calibri"/>
                <a:cs typeface="Times New Roman"/>
              </a:rPr>
              <a:t>140,203</a:t>
            </a:r>
            <a:r>
              <a:rPr lang="en-US" sz="1100" dirty="0">
                <a:ea typeface="Calibri"/>
                <a:cs typeface="Times New Roman"/>
              </a:rPr>
              <a:t/>
            </a:r>
            <a:br>
              <a:rPr lang="en-US" sz="1100" dirty="0">
                <a:ea typeface="Calibri"/>
                <a:cs typeface="Times New Roman"/>
              </a:rPr>
            </a:br>
            <a:r>
              <a:rPr lang="en-US" sz="1100" dirty="0">
                <a:ea typeface="Calibri"/>
                <a:cs typeface="Times New Roman"/>
              </a:rPr>
              <a:t>The number of small businesses in Virginia. Nationally, three out of four small businesses are unable to offer their employees a way to save for retirement at </a:t>
            </a:r>
            <a:r>
              <a:rPr lang="en-US" sz="1100" dirty="0" smtClean="0">
                <a:ea typeface="Calibri"/>
                <a:cs typeface="Times New Roman"/>
              </a:rPr>
              <a:t>work.</a:t>
            </a:r>
            <a:endParaRPr lang="en-US" sz="1100" baseline="300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000" b="1" dirty="0" smtClean="0">
                <a:effectLst/>
                <a:latin typeface="Calibri"/>
                <a:ea typeface="Calibri"/>
                <a:cs typeface="Times New Roman"/>
              </a:rPr>
              <a:t>$</a:t>
            </a:r>
            <a:r>
              <a:rPr lang="en-US" sz="2000" b="1" dirty="0">
                <a:effectLst/>
                <a:latin typeface="Calibri"/>
                <a:ea typeface="Calibri"/>
                <a:cs typeface="Times New Roman"/>
              </a:rPr>
              <a:t>6.8 Trillion</a:t>
            </a: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sz="1100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Conservative estimate of the total U.S. retirement savings </a:t>
            </a: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deficit.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2000" b="1" dirty="0" smtClean="0">
                <a:effectLst/>
                <a:latin typeface="Calibri"/>
                <a:ea typeface="Calibri"/>
                <a:cs typeface="Times New Roman"/>
              </a:rPr>
              <a:t>63%</a:t>
            </a: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sz="1100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The percentage of small </a:t>
            </a: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businesses that </a:t>
            </a: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want to offer retirement savings plans to their employees but can’t afford to do </a:t>
            </a:r>
            <a:r>
              <a:rPr lang="en-US" sz="1100" dirty="0" smtClean="0">
                <a:effectLst/>
                <a:latin typeface="Calibri"/>
                <a:ea typeface="Calibri"/>
                <a:cs typeface="Times New Roman"/>
              </a:rPr>
              <a:t>so.</a:t>
            </a:r>
            <a:endParaRPr lang="en-US" sz="1100" baseline="30000" dirty="0" smtClean="0">
              <a:latin typeface="Calibri"/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000" b="1" dirty="0">
                <a:ea typeface="Calibri"/>
                <a:cs typeface="Times New Roman"/>
              </a:rPr>
              <a:t>57 Million</a:t>
            </a:r>
            <a:r>
              <a:rPr lang="en-US" sz="1100" dirty="0">
                <a:ea typeface="Calibri"/>
                <a:cs typeface="Times New Roman"/>
              </a:rPr>
              <a:t/>
            </a:r>
            <a:br>
              <a:rPr lang="en-US" sz="1100" dirty="0">
                <a:ea typeface="Calibri"/>
                <a:cs typeface="Times New Roman"/>
              </a:rPr>
            </a:br>
            <a:r>
              <a:rPr lang="en-US" sz="1100" dirty="0">
                <a:ea typeface="Calibri"/>
                <a:cs typeface="Times New Roman"/>
              </a:rPr>
              <a:t>The number of Americans without access to a retirement plan at workplace</a:t>
            </a:r>
            <a:r>
              <a:rPr lang="en-US" sz="1100" dirty="0" smtClean="0">
                <a:ea typeface="Calibri"/>
                <a:cs typeface="Times New Roman"/>
              </a:rPr>
              <a:t>.</a:t>
            </a:r>
            <a:endParaRPr lang="en-US" sz="11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100" baseline="30000" dirty="0"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176496" y="1722627"/>
            <a:ext cx="2498090" cy="644770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000" b="1" dirty="0">
                <a:ea typeface="Calibri"/>
                <a:cs typeface="Times New Roman"/>
              </a:rPr>
              <a:t>1,291,424</a:t>
            </a:r>
            <a:r>
              <a:rPr lang="en-US" sz="1200" dirty="0">
                <a:ea typeface="Calibri"/>
                <a:cs typeface="Times New Roman"/>
              </a:rPr>
              <a:t/>
            </a:r>
            <a:br>
              <a:rPr lang="en-US" sz="1200" dirty="0">
                <a:ea typeface="Calibri"/>
                <a:cs typeface="Times New Roman"/>
              </a:rPr>
            </a:br>
            <a:r>
              <a:rPr lang="en-US" sz="1200" dirty="0">
                <a:ea typeface="Calibri"/>
                <a:cs typeface="Times New Roman"/>
              </a:rPr>
              <a:t>The number of Virginia private workers whose employer does not offer a workplace retirement </a:t>
            </a:r>
            <a:r>
              <a:rPr lang="en-US" sz="1200" dirty="0" smtClean="0">
                <a:ea typeface="Calibri"/>
                <a:cs typeface="Times New Roman"/>
              </a:rPr>
              <a:t>plan.</a:t>
            </a:r>
            <a:endParaRPr lang="en-US" sz="1200" baseline="30000" dirty="0" smtClean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sz="1200" baseline="30000" dirty="0" smtClean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000" b="1" dirty="0">
                <a:ea typeface="Calibri"/>
                <a:cs typeface="Times New Roman"/>
              </a:rPr>
              <a:t>$32,278 </a:t>
            </a:r>
            <a:r>
              <a:rPr lang="en-US" sz="2000" dirty="0">
                <a:ea typeface="Calibri"/>
                <a:cs typeface="Times New Roman"/>
              </a:rPr>
              <a:t/>
            </a:r>
            <a:br>
              <a:rPr lang="en-US" sz="2000" dirty="0">
                <a:ea typeface="Calibri"/>
                <a:cs typeface="Times New Roman"/>
              </a:rPr>
            </a:br>
            <a:r>
              <a:rPr lang="en-US" sz="1200" dirty="0">
                <a:ea typeface="Calibri"/>
                <a:cs typeface="Times New Roman"/>
              </a:rPr>
              <a:t>The average 401(k) account balance in Virginia, not including non-savers</a:t>
            </a:r>
            <a:r>
              <a:rPr lang="en-US" sz="1200" dirty="0" smtClean="0">
                <a:ea typeface="Calibri"/>
                <a:cs typeface="Times New Roman"/>
              </a:rPr>
              <a:t>.</a:t>
            </a:r>
            <a:endParaRPr lang="en-US" sz="1200" b="1" baseline="30000" dirty="0">
              <a:latin typeface="Calibri"/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baseline="30000" smtClean="0">
              <a:effectLst/>
              <a:latin typeface="Calibri"/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baseline="30000" dirty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000" b="1" dirty="0" smtClean="0">
                <a:effectLst/>
                <a:latin typeface="Calibri"/>
                <a:ea typeface="Calibri"/>
                <a:cs typeface="Times New Roman"/>
              </a:rPr>
              <a:t>92% 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sz="12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Percentage of workers in the lowest quartile not participating in a workplace 401(k).</a:t>
            </a:r>
            <a:br>
              <a:rPr lang="en-US" sz="1200" dirty="0" smtClean="0">
                <a:effectLst/>
                <a:latin typeface="Calibri"/>
                <a:ea typeface="Calibri"/>
                <a:cs typeface="Times New Roman"/>
              </a:rPr>
            </a:br>
            <a:endParaRPr lang="en-US" sz="120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000" b="1" dirty="0" smtClean="0">
                <a:effectLst/>
                <a:latin typeface="Calibri"/>
                <a:ea typeface="Calibri"/>
                <a:cs typeface="Times New Roman"/>
              </a:rPr>
              <a:t>13</a:t>
            </a: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sz="1200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>Workers are 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13 </a:t>
            </a: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>times more likely to save for retirement if their employers offer a 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plan.</a:t>
            </a: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sz="1200" dirty="0">
                <a:effectLst/>
                <a:latin typeface="Calibri"/>
                <a:ea typeface="Calibri"/>
                <a:cs typeface="Times New Roman"/>
              </a:rPr>
            </a:br>
            <a:endParaRPr lang="en-US" sz="1200" dirty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000" b="1" dirty="0">
                <a:effectLst/>
                <a:latin typeface="Calibri"/>
                <a:ea typeface="Calibri"/>
                <a:cs typeface="Times New Roman"/>
              </a:rPr>
              <a:t>$3,000</a:t>
            </a: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sz="1200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>Total assets in savings the average American household </a:t>
            </a:r>
            <a:r>
              <a:rPr lang="en-US" sz="1200" dirty="0" smtClean="0">
                <a:effectLst/>
                <a:latin typeface="Calibri"/>
                <a:ea typeface="Calibri"/>
                <a:cs typeface="Times New Roman"/>
              </a:rPr>
              <a:t>has.</a:t>
            </a:r>
            <a:endParaRPr lang="en-US" sz="1200" baseline="30000" dirty="0" smtClean="0">
              <a:latin typeface="Calibri"/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aseline="30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sz="1200" baseline="30000" dirty="0">
                <a:effectLst/>
                <a:latin typeface="Calibri"/>
                <a:ea typeface="Calibri"/>
                <a:cs typeface="Times New Roman"/>
              </a:rPr>
            </a:br>
            <a:endParaRPr lang="en-US" sz="1200" dirty="0">
              <a:effectLst/>
              <a:latin typeface="Calibri"/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sz="1200" dirty="0">
                <a:effectLst/>
                <a:latin typeface="Calibri"/>
                <a:ea typeface="Calibri"/>
                <a:cs typeface="Times New Roman"/>
              </a:rPr>
            </a:br>
            <a:endParaRPr lang="en-US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299" y="8837082"/>
            <a:ext cx="54610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30000" dirty="0" smtClean="0">
                <a:solidFill>
                  <a:schemeClr val="bg1"/>
                </a:solidFill>
              </a:rPr>
              <a:t>1,</a:t>
            </a:r>
            <a:r>
              <a:rPr lang="en-US" sz="800" dirty="0" smtClean="0">
                <a:solidFill>
                  <a:schemeClr val="bg1"/>
                </a:solidFill>
                <a:hlinkClick r:id="rId3"/>
              </a:rPr>
              <a:t>http</a:t>
            </a:r>
            <a:r>
              <a:rPr lang="en-US" sz="800" dirty="0">
                <a:solidFill>
                  <a:schemeClr val="bg1"/>
                </a:solidFill>
                <a:hlinkClick r:id="rId3"/>
              </a:rPr>
              <a:t>://</a:t>
            </a:r>
            <a:r>
              <a:rPr lang="en-US" sz="800" dirty="0" smtClean="0">
                <a:solidFill>
                  <a:schemeClr val="bg1"/>
                </a:solidFill>
                <a:hlinkClick r:id="rId3"/>
              </a:rPr>
              <a:t>www.nirsonline.org/storage/nirs/documents/2014%20Scorecard/final_2014_scorecard.pdf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br>
              <a:rPr lang="en-US" sz="800" dirty="0" smtClean="0">
                <a:solidFill>
                  <a:schemeClr val="bg1"/>
                </a:solidFill>
              </a:rPr>
            </a:br>
            <a:r>
              <a:rPr lang="en-US" sz="800" baseline="30000" dirty="0">
                <a:solidFill>
                  <a:schemeClr val="bg1"/>
                </a:solidFill>
              </a:rPr>
              <a:t>2 </a:t>
            </a:r>
            <a:r>
              <a:rPr lang="en-US" sz="800" dirty="0">
                <a:solidFill>
                  <a:schemeClr val="bg1"/>
                </a:solidFill>
                <a:hlinkClick r:id="rId4"/>
              </a:rPr>
              <a:t>http://blog.aarp.org/2014/07/14/a-secure-retirement-american-dream-or-pipe-dream</a:t>
            </a:r>
            <a:r>
              <a:rPr lang="en-US" sz="800" dirty="0" smtClean="0">
                <a:solidFill>
                  <a:schemeClr val="bg1"/>
                </a:solidFill>
                <a:hlinkClick r:id="rId4"/>
              </a:rPr>
              <a:t>/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br>
              <a:rPr lang="en-US" sz="800" dirty="0" smtClean="0">
                <a:solidFill>
                  <a:schemeClr val="bg1"/>
                </a:solidFill>
              </a:rPr>
            </a:br>
            <a:r>
              <a:rPr lang="en-US" sz="800" baseline="30000" dirty="0" smtClean="0">
                <a:solidFill>
                  <a:schemeClr val="bg1"/>
                </a:solidFill>
              </a:rPr>
              <a:t>3,</a:t>
            </a:r>
            <a:r>
              <a:rPr lang="en-US" sz="800" dirty="0" smtClean="0">
                <a:solidFill>
                  <a:schemeClr val="bg1"/>
                </a:solidFill>
                <a:hlinkClick r:id="rId5"/>
              </a:rPr>
              <a:t>http</a:t>
            </a:r>
            <a:r>
              <a:rPr lang="en-US" sz="800" dirty="0">
                <a:solidFill>
                  <a:schemeClr val="bg1"/>
                </a:solidFill>
                <a:hlinkClick r:id="rId5"/>
              </a:rPr>
              <a:t>://</a:t>
            </a:r>
            <a:r>
              <a:rPr lang="en-US" sz="800" dirty="0" smtClean="0">
                <a:solidFill>
                  <a:schemeClr val="bg1"/>
                </a:solidFill>
                <a:hlinkClick r:id="rId5"/>
              </a:rPr>
              <a:t>www.aarp.org/politics-society/advocacy/financial-security/info-2014/americans-without-retirement-plan.html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800" baseline="30000" dirty="0" smtClean="0">
                <a:solidFill>
                  <a:schemeClr val="bg1"/>
                </a:solidFill>
              </a:rPr>
              <a:t>4,</a:t>
            </a:r>
            <a:r>
              <a:rPr lang="en-US" sz="800" dirty="0" smtClean="0">
                <a:solidFill>
                  <a:schemeClr val="bg1"/>
                </a:solidFill>
                <a:hlinkClick r:id="rId6"/>
              </a:rPr>
              <a:t>http</a:t>
            </a:r>
            <a:r>
              <a:rPr lang="en-US" sz="800" dirty="0">
                <a:solidFill>
                  <a:schemeClr val="bg1"/>
                </a:solidFill>
                <a:hlinkClick r:id="rId6"/>
              </a:rPr>
              <a:t>://</a:t>
            </a:r>
            <a:r>
              <a:rPr lang="en-US" sz="800" dirty="0" smtClean="0">
                <a:solidFill>
                  <a:schemeClr val="bg1"/>
                </a:solidFill>
                <a:hlinkClick r:id="rId6"/>
              </a:rPr>
              <a:t>www.nirsonline.org/storage/nirs/documents/Retirement%20Savings%20Crisis/retirementsavingscrisis_final.pdf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br>
              <a:rPr lang="en-US" sz="800" dirty="0" smtClean="0">
                <a:solidFill>
                  <a:schemeClr val="bg1"/>
                </a:solidFill>
              </a:rPr>
            </a:br>
            <a:r>
              <a:rPr lang="en-US" sz="800" baseline="30000" dirty="0" smtClean="0">
                <a:solidFill>
                  <a:schemeClr val="bg1"/>
                </a:solidFill>
              </a:rPr>
              <a:t>5</a:t>
            </a: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sz="800" dirty="0" smtClean="0">
                <a:solidFill>
                  <a:schemeClr val="bg1"/>
                </a:solidFill>
                <a:hlinkClick r:id="rId7"/>
              </a:rPr>
              <a:t>http://www.retirementsecurityforall.org/document.php?f=small-biz</a:t>
            </a:r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800" baseline="30000" dirty="0">
                <a:solidFill>
                  <a:schemeClr val="bg1"/>
                </a:solidFill>
              </a:rPr>
              <a:t>6 </a:t>
            </a:r>
            <a:r>
              <a:rPr lang="en-US" sz="800" dirty="0">
                <a:solidFill>
                  <a:schemeClr val="bg1"/>
                </a:solidFill>
                <a:hlinkClick r:id="rId8"/>
              </a:rPr>
              <a:t>http://</a:t>
            </a:r>
            <a:r>
              <a:rPr lang="en-US" sz="800" dirty="0" smtClean="0">
                <a:solidFill>
                  <a:schemeClr val="bg1"/>
                </a:solidFill>
                <a:hlinkClick r:id="rId8"/>
              </a:rPr>
              <a:t>www.gao.gov/products/GAO-08-8</a:t>
            </a:r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800" baseline="30000" dirty="0" smtClean="0">
                <a:solidFill>
                  <a:schemeClr val="bg1"/>
                </a:solidFill>
              </a:rPr>
              <a:t>9 </a:t>
            </a:r>
            <a:r>
              <a:rPr lang="en-US" sz="800" u="sng" dirty="0">
                <a:hlinkClick r:id="rId9"/>
              </a:rPr>
              <a:t>http://blog.aarp.org/2014/06/24/greater-saving-can-increase-retirement-security-and-economic-growth</a:t>
            </a:r>
            <a:r>
              <a:rPr lang="en-US" sz="800" u="sng" dirty="0" smtClean="0">
                <a:hlinkClick r:id="rId9"/>
              </a:rPr>
              <a:t>/</a:t>
            </a:r>
            <a:r>
              <a:rPr lang="en-US" sz="800" u="sng" dirty="0"/>
              <a:t/>
            </a:r>
            <a:br>
              <a:rPr lang="en-US" sz="800" u="sng" dirty="0"/>
            </a:br>
            <a:r>
              <a:rPr lang="en-US" sz="800" baseline="30000" dirty="0" smtClean="0">
                <a:solidFill>
                  <a:schemeClr val="bg1"/>
                </a:solidFill>
              </a:rPr>
              <a:t>11</a:t>
            </a:r>
            <a:r>
              <a:rPr lang="en-US" sz="800" baseline="30000" dirty="0" smtClean="0">
                <a:solidFill>
                  <a:schemeClr val="bg1"/>
                </a:solidFill>
                <a:hlinkClick r:id="rId10"/>
              </a:rPr>
              <a:t> </a:t>
            </a:r>
            <a:r>
              <a:rPr lang="en-US" sz="800" dirty="0" smtClean="0">
                <a:solidFill>
                  <a:schemeClr val="bg1"/>
                </a:solidFill>
              </a:rPr>
              <a:t>Census 2011 State Employment Statistics</a:t>
            </a:r>
            <a:endParaRPr lang="en-US" sz="900" baseline="30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2470" y="8365067"/>
            <a:ext cx="6348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               For more information, contact: David DeBiasi, </a:t>
            </a:r>
            <a:r>
              <a:rPr lang="en-US" sz="1400" b="1" u="sng" dirty="0" smtClean="0">
                <a:solidFill>
                  <a:srgbClr val="3333FF"/>
                </a:solidFill>
              </a:rPr>
              <a:t>ddebiasi@aarp.org</a:t>
            </a:r>
            <a:endParaRPr lang="en-US" sz="1400" b="1" u="sng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8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76</Words>
  <Application>Microsoft Office PowerPoint</Application>
  <PresentationFormat>Custom</PresentationFormat>
  <Paragraphs>57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Crystal Espie</dc:creator>
  <cp:lastModifiedBy>HP</cp:lastModifiedBy>
  <cp:revision>101</cp:revision>
  <cp:lastPrinted>2014-12-02T00:17:38Z</cp:lastPrinted>
  <dcterms:created xsi:type="dcterms:W3CDTF">2014-01-28T19:55:09Z</dcterms:created>
  <dcterms:modified xsi:type="dcterms:W3CDTF">2014-12-02T17:54:58Z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ID">
    <vt:lpwstr>9e3402bbbad54621a7d2aa6edd475556</vt:lpwstr>
  </property>
  <property fmtid="{D5CDD505-2E9C-101B-9397-08002B2CF9AE}" pid="3" name="SlidesCount">
    <vt:lpwstr>2</vt:lpwstr>
  </property>
</Properties>
</file>